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80" r:id="rId16"/>
    <p:sldId id="276" r:id="rId17"/>
    <p:sldId id="281" r:id="rId18"/>
    <p:sldId id="277" r:id="rId19"/>
    <p:sldId id="282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40" d="100"/>
          <a:sy n="40" d="100"/>
        </p:scale>
        <p:origin x="195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6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D88F-502F-44F7-BFF4-62B7F375E2C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5A34E-079E-40E3-B13E-0AEA812E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0" y="4352"/>
            <a:ext cx="9144000" cy="6840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sz="4400" dirty="0"/>
              <a:t>Identifying Humans in Drone Footage from Local Beaches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510055"/>
            <a:ext cx="7879936" cy="3158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Echelle Burns – Feb 2020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Photo by Patrick Rex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5C0F9F-1595-4B17-A38D-327F7AE30609}"/>
              </a:ext>
            </a:extLst>
          </p:cNvPr>
          <p:cNvSpPr/>
          <p:nvPr/>
        </p:nvSpPr>
        <p:spPr>
          <a:xfrm>
            <a:off x="1065402" y="2451383"/>
            <a:ext cx="2575420" cy="91260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686D8C-0A4F-46AA-8980-35B44E7E0A8A}"/>
              </a:ext>
            </a:extLst>
          </p:cNvPr>
          <p:cNvSpPr/>
          <p:nvPr/>
        </p:nvSpPr>
        <p:spPr>
          <a:xfrm>
            <a:off x="1065402" y="4390638"/>
            <a:ext cx="2575418" cy="91260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8857A7-CDC3-4F68-9335-6569E6CFA643}"/>
              </a:ext>
            </a:extLst>
          </p:cNvPr>
          <p:cNvSpPr/>
          <p:nvPr/>
        </p:nvSpPr>
        <p:spPr>
          <a:xfrm>
            <a:off x="1065401" y="3615699"/>
            <a:ext cx="2575419" cy="5232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CE15A5-F886-49CD-9257-45A5BD22F210}"/>
              </a:ext>
            </a:extLst>
          </p:cNvPr>
          <p:cNvSpPr/>
          <p:nvPr/>
        </p:nvSpPr>
        <p:spPr>
          <a:xfrm>
            <a:off x="1065402" y="5554955"/>
            <a:ext cx="2575418" cy="5232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1"/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General Format: </a:t>
            </a:r>
          </a:p>
          <a:p>
            <a:pPr marL="914400" lvl="2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Convolution Layer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Max Pooling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Flattening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Dense Layer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Dropout Layer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Dense Layer 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BBB142-F401-4696-B9DA-10997FCF1AD2}"/>
              </a:ext>
            </a:extLst>
          </p:cNvPr>
          <p:cNvSpPr/>
          <p:nvPr/>
        </p:nvSpPr>
        <p:spPr>
          <a:xfrm rot="10800000">
            <a:off x="3823849" y="2607846"/>
            <a:ext cx="669015" cy="599675"/>
          </a:xfrm>
          <a:prstGeom prst="curvedRightArrow">
            <a:avLst>
              <a:gd name="adj1" fmla="val 6789"/>
              <a:gd name="adj2" fmla="val 50000"/>
              <a:gd name="adj3" fmla="val 14211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C3B31BD7-B09D-4C11-A88D-7CFE46B2B632}"/>
              </a:ext>
            </a:extLst>
          </p:cNvPr>
          <p:cNvSpPr/>
          <p:nvPr/>
        </p:nvSpPr>
        <p:spPr>
          <a:xfrm rot="10800000">
            <a:off x="3823847" y="4486891"/>
            <a:ext cx="669015" cy="599675"/>
          </a:xfrm>
          <a:prstGeom prst="curvedRightArrow">
            <a:avLst>
              <a:gd name="adj1" fmla="val 6789"/>
              <a:gd name="adj2" fmla="val 50000"/>
              <a:gd name="adj3" fmla="val 14211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58C40-ECE9-4EB7-B03C-BC4C826714BD}"/>
              </a:ext>
            </a:extLst>
          </p:cNvPr>
          <p:cNvSpPr txBox="1"/>
          <p:nvPr/>
        </p:nvSpPr>
        <p:spPr>
          <a:xfrm>
            <a:off x="4492862" y="2684302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3AFE43-FC9E-4AFA-965C-7E4067548376}"/>
              </a:ext>
            </a:extLst>
          </p:cNvPr>
          <p:cNvSpPr txBox="1"/>
          <p:nvPr/>
        </p:nvSpPr>
        <p:spPr>
          <a:xfrm>
            <a:off x="4492862" y="4525119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9F05D3-F4C3-4F5B-8AB9-EF30A719EE26}"/>
              </a:ext>
            </a:extLst>
          </p:cNvPr>
          <p:cNvCxnSpPr/>
          <p:nvPr/>
        </p:nvCxnSpPr>
        <p:spPr>
          <a:xfrm>
            <a:off x="3823846" y="5816567"/>
            <a:ext cx="19477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E85A50-3304-428F-BF73-E830C48E2FF1}"/>
              </a:ext>
            </a:extLst>
          </p:cNvPr>
          <p:cNvSpPr txBox="1"/>
          <p:nvPr/>
        </p:nvSpPr>
        <p:spPr>
          <a:xfrm>
            <a:off x="5844887" y="5552127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people</a:t>
            </a:r>
          </a:p>
        </p:txBody>
      </p:sp>
    </p:spTree>
    <p:extLst>
      <p:ext uri="{BB962C8B-B14F-4D97-AF65-F5344CB8AC3E}">
        <p14:creationId xmlns:p14="http://schemas.microsoft.com/office/powerpoint/2010/main" val="360743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Altered: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Presence of a normalization layer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# of kernels in convolutional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Size of kernels in convolutional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# nodes in dense layers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color, grayscale, HSV images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Different HSV channels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full images vs splits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Using different activation functions</a:t>
            </a:r>
          </a:p>
          <a:p>
            <a:pPr lvl="3"/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ReLU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sigmoid, linear, tanh, hard sigmoid,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PReLU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swish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1993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Best Model: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Split images, HSV channel 2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Convolutional Neural Networks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CDD523-0465-4EE6-965B-9A5EDAD6CB66}"/>
              </a:ext>
            </a:extLst>
          </p:cNvPr>
          <p:cNvSpPr/>
          <p:nvPr/>
        </p:nvSpPr>
        <p:spPr>
          <a:xfrm>
            <a:off x="411061" y="2474752"/>
            <a:ext cx="1610686" cy="6878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Normalization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124095-4B43-430D-B3FA-777CB0729455}"/>
              </a:ext>
            </a:extLst>
          </p:cNvPr>
          <p:cNvSpPr/>
          <p:nvPr/>
        </p:nvSpPr>
        <p:spPr>
          <a:xfrm>
            <a:off x="2249647" y="2474752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8 kernels, 5x5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3x3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36D330-4793-4307-AC4E-0C4BAACF2669}"/>
              </a:ext>
            </a:extLst>
          </p:cNvPr>
          <p:cNvSpPr/>
          <p:nvPr/>
        </p:nvSpPr>
        <p:spPr>
          <a:xfrm>
            <a:off x="4146957" y="2455877"/>
            <a:ext cx="1610686" cy="6878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Flattening Layer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BBA66B-106A-4EB6-9523-47948F0B4887}"/>
              </a:ext>
            </a:extLst>
          </p:cNvPr>
          <p:cNvSpPr/>
          <p:nvPr/>
        </p:nvSpPr>
        <p:spPr>
          <a:xfrm>
            <a:off x="2249647" y="3429000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16 kernels, 5x5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3x3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A496EC-1CBE-45EC-B8F6-C85D8A70785E}"/>
              </a:ext>
            </a:extLst>
          </p:cNvPr>
          <p:cNvSpPr/>
          <p:nvPr/>
        </p:nvSpPr>
        <p:spPr>
          <a:xfrm>
            <a:off x="2249647" y="4383248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32 kernels, 2x2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2x2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FFD16D-453B-4A5E-90C5-EAF84C45A8DD}"/>
              </a:ext>
            </a:extLst>
          </p:cNvPr>
          <p:cNvSpPr/>
          <p:nvPr/>
        </p:nvSpPr>
        <p:spPr>
          <a:xfrm>
            <a:off x="2249647" y="5337496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Convolutional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64 kernels, 2x2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Max Pooling: 2x2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0200BE-91BE-445D-B1F6-4ADEE8BD89A3}"/>
              </a:ext>
            </a:extLst>
          </p:cNvPr>
          <p:cNvSpPr/>
          <p:nvPr/>
        </p:nvSpPr>
        <p:spPr>
          <a:xfrm>
            <a:off x="6044267" y="2455877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Dense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512 nodes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Dropout : 0.2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8AC3AC-794F-44FB-8D59-DD5884AF5ADE}"/>
              </a:ext>
            </a:extLst>
          </p:cNvPr>
          <p:cNvSpPr/>
          <p:nvPr/>
        </p:nvSpPr>
        <p:spPr>
          <a:xfrm>
            <a:off x="6044267" y="3429000"/>
            <a:ext cx="1610686" cy="68789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Dense Layer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128 nodes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Dropout : 0.2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1946702-70B0-411F-AA60-A1F75141F901}"/>
              </a:ext>
            </a:extLst>
          </p:cNvPr>
          <p:cNvSpPr/>
          <p:nvPr/>
        </p:nvSpPr>
        <p:spPr>
          <a:xfrm>
            <a:off x="4999138" y="2103539"/>
            <a:ext cx="1803634" cy="687898"/>
          </a:xfrm>
          <a:prstGeom prst="arc">
            <a:avLst>
              <a:gd name="adj1" fmla="val 10890448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F61C28-DBAD-43AA-B7F1-A80035B8EE88}"/>
              </a:ext>
            </a:extLst>
          </p:cNvPr>
          <p:cNvCxnSpPr/>
          <p:nvPr/>
        </p:nvCxnSpPr>
        <p:spPr>
          <a:xfrm>
            <a:off x="3049400" y="3162650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F83BBF-19E1-4662-ACB1-1D00A070C760}"/>
              </a:ext>
            </a:extLst>
          </p:cNvPr>
          <p:cNvCxnSpPr/>
          <p:nvPr/>
        </p:nvCxnSpPr>
        <p:spPr>
          <a:xfrm>
            <a:off x="3046606" y="4116898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FFC17E-8C01-4C64-831B-67BE8E9E0B5D}"/>
              </a:ext>
            </a:extLst>
          </p:cNvPr>
          <p:cNvCxnSpPr/>
          <p:nvPr/>
        </p:nvCxnSpPr>
        <p:spPr>
          <a:xfrm>
            <a:off x="3046606" y="5071146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01993845-4CD5-4E47-86B1-0B5E9D0FA6BB}"/>
              </a:ext>
            </a:extLst>
          </p:cNvPr>
          <p:cNvSpPr/>
          <p:nvPr/>
        </p:nvSpPr>
        <p:spPr>
          <a:xfrm flipV="1">
            <a:off x="2692867" y="614284"/>
            <a:ext cx="2336330" cy="5090230"/>
          </a:xfrm>
          <a:prstGeom prst="arc">
            <a:avLst>
              <a:gd name="adj1" fmla="val 16183336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5F2ADA6-8E5C-4238-A5A0-EEC971DF3F86}"/>
              </a:ext>
            </a:extLst>
          </p:cNvPr>
          <p:cNvSpPr/>
          <p:nvPr/>
        </p:nvSpPr>
        <p:spPr>
          <a:xfrm>
            <a:off x="1258350" y="2111928"/>
            <a:ext cx="1803634" cy="687898"/>
          </a:xfrm>
          <a:prstGeom prst="arc">
            <a:avLst>
              <a:gd name="adj1" fmla="val 10890448"/>
              <a:gd name="adj2" fmla="val 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293BE1-2AD9-42AF-B370-8B20B777C7C6}"/>
              </a:ext>
            </a:extLst>
          </p:cNvPr>
          <p:cNvCxnSpPr/>
          <p:nvPr/>
        </p:nvCxnSpPr>
        <p:spPr>
          <a:xfrm>
            <a:off x="6849610" y="3159399"/>
            <a:ext cx="0" cy="266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FA955A-4EEB-4C26-B1D0-0EFF70DCEEA3}"/>
              </a:ext>
            </a:extLst>
          </p:cNvPr>
          <p:cNvCxnSpPr>
            <a:cxnSpLocks/>
          </p:cNvCxnSpPr>
          <p:nvPr/>
        </p:nvCxnSpPr>
        <p:spPr>
          <a:xfrm flipH="1">
            <a:off x="6802772" y="4116898"/>
            <a:ext cx="5592" cy="954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935E02-991D-467F-AEC2-A7DB22D65ECF}"/>
              </a:ext>
            </a:extLst>
          </p:cNvPr>
          <p:cNvSpPr/>
          <p:nvPr/>
        </p:nvSpPr>
        <p:spPr>
          <a:xfrm>
            <a:off x="6044267" y="5071146"/>
            <a:ext cx="1610686" cy="9542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Dense Layer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 node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(Result)</a:t>
            </a:r>
          </a:p>
        </p:txBody>
      </p:sp>
    </p:spTree>
    <p:extLst>
      <p:ext uri="{BB962C8B-B14F-4D97-AF65-F5344CB8AC3E}">
        <p14:creationId xmlns:p14="http://schemas.microsoft.com/office/powerpoint/2010/main" val="391062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0" y="684559"/>
            <a:ext cx="9054548" cy="47832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Trained Best Model w/ unbalanced and balanced datasets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Convolutional Neural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E2FF71-7896-4902-916D-B01A03F6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211" y="1368373"/>
            <a:ext cx="4926495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B9149BA-D10E-4893-A184-437809943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" t="9617" r="8912" b="523"/>
          <a:stretch/>
        </p:blipFill>
        <p:spPr bwMode="auto">
          <a:xfrm>
            <a:off x="103211" y="4209467"/>
            <a:ext cx="4926495" cy="260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11323-0EAB-4CDB-9032-92B919DD3110}"/>
              </a:ext>
            </a:extLst>
          </p:cNvPr>
          <p:cNvSpPr txBox="1"/>
          <p:nvPr/>
        </p:nvSpPr>
        <p:spPr>
          <a:xfrm>
            <a:off x="0" y="4023360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D4DED-C0CC-4EA7-9B49-3533ED630334}"/>
              </a:ext>
            </a:extLst>
          </p:cNvPr>
          <p:cNvSpPr txBox="1"/>
          <p:nvPr/>
        </p:nvSpPr>
        <p:spPr>
          <a:xfrm>
            <a:off x="-18660" y="120512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2DE3B-AACD-47D8-8E86-25588F5B23FB}"/>
              </a:ext>
            </a:extLst>
          </p:cNvPr>
          <p:cNvSpPr txBox="1"/>
          <p:nvPr/>
        </p:nvSpPr>
        <p:spPr>
          <a:xfrm>
            <a:off x="5029707" y="1396798"/>
            <a:ext cx="4024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&gt;&gt; images w/ 1+ person</a:t>
            </a:r>
          </a:p>
          <a:p>
            <a:endParaRPr lang="en-US" dirty="0"/>
          </a:p>
          <a:p>
            <a:pPr algn="ctr"/>
            <a:r>
              <a:rPr lang="en-US" dirty="0"/>
              <a:t>Convergence at ~ 40 epochs</a:t>
            </a:r>
          </a:p>
          <a:p>
            <a:pPr algn="ctr"/>
            <a:r>
              <a:rPr lang="en-US" dirty="0"/>
              <a:t>Training MSE ~ 0.02 at convergence</a:t>
            </a:r>
          </a:p>
          <a:p>
            <a:pPr algn="ctr"/>
            <a:r>
              <a:rPr lang="en-US" dirty="0"/>
              <a:t>Validation MSE consistently ~ 0.2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4A1D2-8D07-41FC-83F2-7ED5CC04DC7B}"/>
              </a:ext>
            </a:extLst>
          </p:cNvPr>
          <p:cNvSpPr txBox="1"/>
          <p:nvPr/>
        </p:nvSpPr>
        <p:spPr>
          <a:xfrm>
            <a:off x="5029706" y="4198222"/>
            <a:ext cx="4024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== images w/ 1+ person</a:t>
            </a:r>
          </a:p>
          <a:p>
            <a:endParaRPr lang="en-US" dirty="0"/>
          </a:p>
          <a:p>
            <a:pPr algn="ctr"/>
            <a:r>
              <a:rPr lang="en-US" dirty="0"/>
              <a:t>Convergence at ~ 35 epochs</a:t>
            </a:r>
          </a:p>
          <a:p>
            <a:pPr algn="ctr"/>
            <a:r>
              <a:rPr lang="en-US" dirty="0"/>
              <a:t>Training MSE ~ 0.1 at convergence</a:t>
            </a:r>
          </a:p>
          <a:p>
            <a:pPr algn="ctr"/>
            <a:r>
              <a:rPr lang="en-US" dirty="0"/>
              <a:t>Validation MSE consistently ~ 1.2</a:t>
            </a:r>
          </a:p>
        </p:txBody>
      </p:sp>
    </p:spTree>
    <p:extLst>
      <p:ext uri="{BB962C8B-B14F-4D97-AF65-F5344CB8AC3E}">
        <p14:creationId xmlns:p14="http://schemas.microsoft.com/office/powerpoint/2010/main" val="157031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04FD7A-9949-4521-9DC1-8C92AB78F498}"/>
              </a:ext>
            </a:extLst>
          </p:cNvPr>
          <p:cNvSpPr/>
          <p:nvPr/>
        </p:nvSpPr>
        <p:spPr>
          <a:xfrm>
            <a:off x="4113678" y="4140361"/>
            <a:ext cx="4970072" cy="2643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2D50-DE56-438F-9D96-4CEC94F43EEA}"/>
              </a:ext>
            </a:extLst>
          </p:cNvPr>
          <p:cNvSpPr/>
          <p:nvPr/>
        </p:nvSpPr>
        <p:spPr>
          <a:xfrm>
            <a:off x="4094415" y="1313361"/>
            <a:ext cx="4970072" cy="26433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0" y="684559"/>
            <a:ext cx="9054548" cy="47832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Plotted Residuals for each model using testing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11323-0EAB-4CDB-9032-92B919DD3110}"/>
              </a:ext>
            </a:extLst>
          </p:cNvPr>
          <p:cNvSpPr txBox="1"/>
          <p:nvPr/>
        </p:nvSpPr>
        <p:spPr>
          <a:xfrm>
            <a:off x="0" y="4023360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D4DED-C0CC-4EA7-9B49-3533ED630334}"/>
              </a:ext>
            </a:extLst>
          </p:cNvPr>
          <p:cNvSpPr txBox="1"/>
          <p:nvPr/>
        </p:nvSpPr>
        <p:spPr>
          <a:xfrm>
            <a:off x="-18660" y="120512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2DE3B-AACD-47D8-8E86-25588F5B23FB}"/>
              </a:ext>
            </a:extLst>
          </p:cNvPr>
          <p:cNvSpPr txBox="1"/>
          <p:nvPr/>
        </p:nvSpPr>
        <p:spPr>
          <a:xfrm>
            <a:off x="6740" y="1330397"/>
            <a:ext cx="4024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&gt;&gt; images w/ 1+ person</a:t>
            </a:r>
          </a:p>
          <a:p>
            <a:endParaRPr lang="en-US" dirty="0"/>
          </a:p>
          <a:p>
            <a:pPr algn="ctr"/>
            <a:r>
              <a:rPr lang="en-US" dirty="0"/>
              <a:t>Over-estimates when # people == 0</a:t>
            </a:r>
          </a:p>
          <a:p>
            <a:pPr algn="ctr"/>
            <a:r>
              <a:rPr lang="en-US" dirty="0"/>
              <a:t>Under-estimates when # people &gt; 0</a:t>
            </a:r>
          </a:p>
          <a:p>
            <a:pPr algn="ctr"/>
            <a:r>
              <a:rPr lang="en-US" dirty="0"/>
              <a:t>Lower variance along the y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4A1D2-8D07-41FC-83F2-7ED5CC04DC7B}"/>
              </a:ext>
            </a:extLst>
          </p:cNvPr>
          <p:cNvSpPr txBox="1"/>
          <p:nvPr/>
        </p:nvSpPr>
        <p:spPr>
          <a:xfrm>
            <a:off x="6739" y="4131821"/>
            <a:ext cx="4024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== images w/ 1+ person</a:t>
            </a:r>
          </a:p>
          <a:p>
            <a:endParaRPr lang="en-US" dirty="0"/>
          </a:p>
          <a:p>
            <a:pPr algn="ctr"/>
            <a:r>
              <a:rPr lang="en-US" dirty="0"/>
              <a:t>Over-estimates when # people == 0</a:t>
            </a:r>
          </a:p>
          <a:p>
            <a:pPr algn="ctr"/>
            <a:r>
              <a:rPr lang="en-US" dirty="0"/>
              <a:t>Under-estimates when # people &gt; 0</a:t>
            </a:r>
          </a:p>
          <a:p>
            <a:pPr algn="ctr"/>
            <a:r>
              <a:rPr lang="en-US" dirty="0"/>
              <a:t>Higher variance along the y axis</a:t>
            </a:r>
          </a:p>
        </p:txBody>
      </p:sp>
      <p:pic>
        <p:nvPicPr>
          <p:cNvPr id="9" name="Picture 8" descr="A picture containing photo, sitting, different, colorful&#10;&#10;Description automatically generated">
            <a:extLst>
              <a:ext uri="{FF2B5EF4-FFF2-40B4-BE49-F238E27FC236}">
                <a16:creationId xmlns:a16="http://schemas.microsoft.com/office/drawing/2014/main" id="{696D693F-DFB0-4E68-AC53-82122C420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22" y="4170849"/>
            <a:ext cx="4941626" cy="2615184"/>
          </a:xfrm>
          <a:prstGeom prst="rect">
            <a:avLst/>
          </a:prstGeom>
        </p:spPr>
      </p:pic>
      <p:pic>
        <p:nvPicPr>
          <p:cNvPr id="12" name="Picture 11" descr="A picture containing boat, skiing, group, man&#10;&#10;Description automatically generated">
            <a:extLst>
              <a:ext uri="{FF2B5EF4-FFF2-40B4-BE49-F238E27FC236}">
                <a16:creationId xmlns:a16="http://schemas.microsoft.com/office/drawing/2014/main" id="{0A10B4DD-9DE0-4547-8549-0FEB57C43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34" y="1376160"/>
            <a:ext cx="4947414" cy="26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4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04FD7A-9949-4521-9DC1-8C92AB78F498}"/>
              </a:ext>
            </a:extLst>
          </p:cNvPr>
          <p:cNvSpPr/>
          <p:nvPr/>
        </p:nvSpPr>
        <p:spPr>
          <a:xfrm>
            <a:off x="4657054" y="1306282"/>
            <a:ext cx="4425905" cy="2980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92D50-DE56-438F-9D96-4CEC94F43EEA}"/>
              </a:ext>
            </a:extLst>
          </p:cNvPr>
          <p:cNvSpPr/>
          <p:nvPr/>
        </p:nvSpPr>
        <p:spPr>
          <a:xfrm>
            <a:off x="-18660" y="1315416"/>
            <a:ext cx="4509294" cy="2984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0" y="684559"/>
            <a:ext cx="9054548" cy="47832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Plotted Residuals for each model using testing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Model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D4DED-C0CC-4EA7-9B49-3533ED630334}"/>
              </a:ext>
            </a:extLst>
          </p:cNvPr>
          <p:cNvSpPr txBox="1"/>
          <p:nvPr/>
        </p:nvSpPr>
        <p:spPr>
          <a:xfrm>
            <a:off x="-18660" y="120512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2DE3B-AACD-47D8-8E86-25588F5B23FB}"/>
              </a:ext>
            </a:extLst>
          </p:cNvPr>
          <p:cNvSpPr txBox="1"/>
          <p:nvPr/>
        </p:nvSpPr>
        <p:spPr>
          <a:xfrm>
            <a:off x="223566" y="4541629"/>
            <a:ext cx="4024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&gt;&gt; images w/ 1+ person</a:t>
            </a:r>
          </a:p>
          <a:p>
            <a:endParaRPr lang="en-US" dirty="0"/>
          </a:p>
          <a:p>
            <a:pPr algn="ctr"/>
            <a:r>
              <a:rPr lang="en-US" sz="2000" dirty="0"/>
              <a:t>Highly Skewed towards 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4A1D2-8D07-41FC-83F2-7ED5CC04DC7B}"/>
              </a:ext>
            </a:extLst>
          </p:cNvPr>
          <p:cNvSpPr txBox="1"/>
          <p:nvPr/>
        </p:nvSpPr>
        <p:spPr>
          <a:xfrm>
            <a:off x="4785756" y="4541864"/>
            <a:ext cx="4024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Balanced Model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Images w/ 0 people == images w/ 1+ person</a:t>
            </a:r>
          </a:p>
          <a:p>
            <a:endParaRPr lang="en-US" dirty="0"/>
          </a:p>
          <a:p>
            <a:pPr algn="ctr"/>
            <a:r>
              <a:rPr lang="en-US" sz="2000" dirty="0"/>
              <a:t>Slightly skewed towards -1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887A2D-14F7-4A25-8ED5-28ECB7E19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4" y="1321394"/>
            <a:ext cx="4425905" cy="298094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3BB9AA-3A13-4353-A518-5BB0F7972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60" y="1316097"/>
            <a:ext cx="4509294" cy="29834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B1CA16-BEDD-45D3-B56B-CECCAB7AB75F}"/>
              </a:ext>
            </a:extLst>
          </p:cNvPr>
          <p:cNvSpPr txBox="1"/>
          <p:nvPr/>
        </p:nvSpPr>
        <p:spPr>
          <a:xfrm rot="5400000">
            <a:off x="1762356" y="4031108"/>
            <a:ext cx="5608068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1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Sources of Error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Different recreational activities yield different abstract idea of humans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Solution: Train separate models for separate recreational types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Re-label images focusing on each recreational type independently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Use present model for transfer-learning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Must have many training images with various orientations</a:t>
            </a:r>
            <a:endParaRPr lang="en-US" sz="24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92284-3B88-417A-B4CE-4B0F7BC79CC1}"/>
              </a:ext>
            </a:extLst>
          </p:cNvPr>
          <p:cNvGrpSpPr/>
          <p:nvPr/>
        </p:nvGrpSpPr>
        <p:grpSpPr>
          <a:xfrm>
            <a:off x="293614" y="2157544"/>
            <a:ext cx="3958009" cy="2217315"/>
            <a:chOff x="293614" y="2425992"/>
            <a:chExt cx="3958009" cy="2217315"/>
          </a:xfrm>
        </p:grpSpPr>
        <p:pic>
          <p:nvPicPr>
            <p:cNvPr id="2050" name="Picture 2" descr="Image result for picture of surfer from drone">
              <a:extLst>
                <a:ext uri="{FF2B5EF4-FFF2-40B4-BE49-F238E27FC236}">
                  <a16:creationId xmlns:a16="http://schemas.microsoft.com/office/drawing/2014/main" id="{7FEB83E1-845E-4E45-88A4-F3AFBE525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14" y="2425992"/>
              <a:ext cx="3882240" cy="218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EC7B11-6501-4B99-B7DA-17E1008C0597}"/>
                </a:ext>
              </a:extLst>
            </p:cNvPr>
            <p:cNvSpPr txBox="1"/>
            <p:nvPr/>
          </p:nvSpPr>
          <p:spPr>
            <a:xfrm>
              <a:off x="3549187" y="4474030"/>
              <a:ext cx="70243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Source: </a:t>
              </a:r>
              <a:r>
                <a:rPr lang="en-US" sz="500" dirty="0" err="1"/>
                <a:t>Wallheaven</a:t>
              </a:r>
              <a:endParaRPr lang="en-US" sz="500" dirty="0"/>
            </a:p>
          </p:txBody>
        </p:sp>
      </p:grpSp>
      <p:pic>
        <p:nvPicPr>
          <p:cNvPr id="2052" name="Picture 4" descr="Image result for picture person on beach drone">
            <a:extLst>
              <a:ext uri="{FF2B5EF4-FFF2-40B4-BE49-F238E27FC236}">
                <a16:creationId xmlns:a16="http://schemas.microsoft.com/office/drawing/2014/main" id="{D93186CD-1F35-49F6-B2E6-D960FC52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99" y="2157193"/>
            <a:ext cx="3882241" cy="218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65CB85-92E8-4130-BEF5-A145D40493BC}"/>
              </a:ext>
            </a:extLst>
          </p:cNvPr>
          <p:cNvSpPr txBox="1"/>
          <p:nvPr/>
        </p:nvSpPr>
        <p:spPr>
          <a:xfrm>
            <a:off x="8323744" y="4205581"/>
            <a:ext cx="6928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Source: </a:t>
            </a:r>
            <a:r>
              <a:rPr lang="en-US" sz="500" dirty="0" err="1">
                <a:solidFill>
                  <a:schemeClr val="bg1"/>
                </a:solidFill>
              </a:rPr>
              <a:t>Storyblocks</a:t>
            </a:r>
            <a:endParaRPr lang="en-US" sz="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008EA-4C24-43F9-B801-9F283F9A2542}"/>
              </a:ext>
            </a:extLst>
          </p:cNvPr>
          <p:cNvSpPr txBox="1"/>
          <p:nvPr/>
        </p:nvSpPr>
        <p:spPr>
          <a:xfrm>
            <a:off x="4212818" y="2464243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57082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Sources of Error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Splitting images led to instances of only parts of humans being present in the dataset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Part of a person in a labeled image still represented 1 person in the model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Solution: Consider using a more conservative algorithm to generate the # of humans from the labeled images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Of the first 200 images w/ people, 18% had partial humans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But most partial humans were in images w/ only 1 human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pic>
        <p:nvPicPr>
          <p:cNvPr id="8" name="Picture 7" descr="A picture containing flower&#10;&#10;Description automatically generated">
            <a:extLst>
              <a:ext uri="{FF2B5EF4-FFF2-40B4-BE49-F238E27FC236}">
                <a16:creationId xmlns:a16="http://schemas.microsoft.com/office/drawing/2014/main" id="{7D8DF2D4-71F8-40B2-AA91-01B9F97BC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26945"/>
            <a:ext cx="2149642" cy="1209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9F3DDE-198F-4AFD-B623-BEDDFDF25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89" y="3026945"/>
            <a:ext cx="2149642" cy="1209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36665B7-EA65-4B83-98D6-08BA7803E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8" y="3026945"/>
            <a:ext cx="2149642" cy="1209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113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15338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Future Projects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Identify </a:t>
            </a:r>
            <a:r>
              <a:rPr lang="en-US" sz="28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where 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humans are in images</a:t>
            </a: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Result </a:t>
            </a: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Center coordinates for human locations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Allows: 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Calculation of distance between subjects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Categorization of ‘interaction’ or ‘solitary’ behavior</a:t>
            </a:r>
          </a:p>
          <a:p>
            <a:pPr lvl="2"/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Examine specific behavioral relationships between subjects</a:t>
            </a:r>
          </a:p>
          <a:p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B0063-814A-438E-8AD3-EF5206555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35676" y="2142743"/>
            <a:ext cx="2031356" cy="15196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DA7486-52DD-4560-AD71-A7036D14771B}"/>
              </a:ext>
            </a:extLst>
          </p:cNvPr>
          <p:cNvSpPr/>
          <p:nvPr/>
        </p:nvSpPr>
        <p:spPr>
          <a:xfrm>
            <a:off x="4064676" y="216560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55E8D-82E3-4030-AD52-3E7B1DFDB0C6}"/>
              </a:ext>
            </a:extLst>
          </p:cNvPr>
          <p:cNvSpPr/>
          <p:nvPr/>
        </p:nvSpPr>
        <p:spPr>
          <a:xfrm>
            <a:off x="4064676" y="277085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1B2D96-4DB1-4308-8305-3745691E5787}"/>
              </a:ext>
            </a:extLst>
          </p:cNvPr>
          <p:cNvSpPr/>
          <p:nvPr/>
        </p:nvSpPr>
        <p:spPr>
          <a:xfrm>
            <a:off x="4064676" y="337609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76BFFC-DFF0-42E4-8D7D-DA69E0321353}"/>
              </a:ext>
            </a:extLst>
          </p:cNvPr>
          <p:cNvSpPr/>
          <p:nvPr/>
        </p:nvSpPr>
        <p:spPr>
          <a:xfrm>
            <a:off x="5234348" y="198218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A12931-5BAC-4DE3-A6DC-481AD283DD24}"/>
              </a:ext>
            </a:extLst>
          </p:cNvPr>
          <p:cNvSpPr/>
          <p:nvPr/>
        </p:nvSpPr>
        <p:spPr>
          <a:xfrm>
            <a:off x="5234348" y="255120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75558F-9887-4BE7-A37B-9B19E8AD85C8}"/>
              </a:ext>
            </a:extLst>
          </p:cNvPr>
          <p:cNvSpPr/>
          <p:nvPr/>
        </p:nvSpPr>
        <p:spPr>
          <a:xfrm>
            <a:off x="5226728" y="312360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A11461-34E7-49C9-A951-C0048440FE8B}"/>
              </a:ext>
            </a:extLst>
          </p:cNvPr>
          <p:cNvSpPr/>
          <p:nvPr/>
        </p:nvSpPr>
        <p:spPr>
          <a:xfrm>
            <a:off x="5234348" y="373411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773EBB-7200-4A92-8EA0-1E2ABB1583F1}"/>
              </a:ext>
            </a:extLst>
          </p:cNvPr>
          <p:cNvCxnSpPr>
            <a:stCxn id="9" idx="3"/>
          </p:cNvCxnSpPr>
          <p:nvPr/>
        </p:nvCxnSpPr>
        <p:spPr>
          <a:xfrm flipV="1">
            <a:off x="2667032" y="225704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0A6386-C200-4A11-8842-F5808D5D29B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667032" y="286229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D5263B-643E-48DA-BD4A-CD3E1A55D4B1}"/>
              </a:ext>
            </a:extLst>
          </p:cNvPr>
          <p:cNvCxnSpPr>
            <a:cxnSpLocks/>
            <a:stCxn id="9" idx="3"/>
            <a:endCxn id="13" idx="2"/>
          </p:cNvCxnSpPr>
          <p:nvPr/>
        </p:nvCxnSpPr>
        <p:spPr>
          <a:xfrm>
            <a:off x="2667032" y="290256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9B53D1-18E6-4445-9514-82CA09BEE7F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247556" y="207362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86AFCA-9765-4FF0-9069-BE195833C16C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4247556" y="225704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F2B508-B01D-45F6-A0BD-C2A8B47235E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247556" y="225704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21534D-7E84-43BB-9CC0-587AF91D6E39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4247556" y="225068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F0998C-7D29-425C-8DEB-32231842590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247556" y="207362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727AE-1C00-4F4B-A368-9D2EDB07758B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247556" y="264264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33AB10-AABC-4788-B4C5-334F3B59D666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4247556" y="286229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BF3395-883C-44AB-9AA3-07396A9F1016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247556" y="286229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CEA93-B8A8-4D9D-8BF7-7603D6F28557}"/>
              </a:ext>
            </a:extLst>
          </p:cNvPr>
          <p:cNvCxnSpPr>
            <a:cxnSpLocks/>
            <a:stCxn id="13" idx="5"/>
            <a:endCxn id="14" idx="2"/>
          </p:cNvCxnSpPr>
          <p:nvPr/>
        </p:nvCxnSpPr>
        <p:spPr>
          <a:xfrm flipV="1">
            <a:off x="4220774" y="207362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D3E76B-B35D-423F-A788-122B245CC9C5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4247556" y="264264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3FFD6F-9F2F-40F7-A808-33AE7873C57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247556" y="321504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69F513-63E6-4EB3-963D-5C968D89D7E1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4247556" y="346753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0FBC17-C833-4638-917A-C2DCDE04C49D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5417228" y="207362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53D45E-FDA3-481C-97DA-3B3AEE25A0CF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17228" y="264264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EBD3F9-BED8-44FC-9555-AE4DE28D3DD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09608" y="283245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994EB2-B89C-4C4D-B291-06F1E90BF587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5417228" y="283245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8D3578D-49F0-4570-9FA1-9EAE134BA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697453" y="2118352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AF22F9C-2BEE-46D5-A431-E2BAF61D69CA}"/>
              </a:ext>
            </a:extLst>
          </p:cNvPr>
          <p:cNvSpPr/>
          <p:nvPr/>
        </p:nvSpPr>
        <p:spPr>
          <a:xfrm>
            <a:off x="7208080" y="2210923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15D61C-FE7A-4AB9-A82E-51F43EAB0C52}"/>
              </a:ext>
            </a:extLst>
          </p:cNvPr>
          <p:cNvSpPr/>
          <p:nvPr/>
        </p:nvSpPr>
        <p:spPr>
          <a:xfrm>
            <a:off x="7501157" y="2284075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F85500-E8D2-45C0-9732-A1219CFFBD2F}"/>
              </a:ext>
            </a:extLst>
          </p:cNvPr>
          <p:cNvSpPr/>
          <p:nvPr/>
        </p:nvSpPr>
        <p:spPr>
          <a:xfrm>
            <a:off x="7539086" y="2414428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EA8E70-2566-4DB0-8A1A-A33E2B72B483}"/>
              </a:ext>
            </a:extLst>
          </p:cNvPr>
          <p:cNvSpPr/>
          <p:nvPr/>
        </p:nvSpPr>
        <p:spPr>
          <a:xfrm>
            <a:off x="7467135" y="2527232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59E7BBD-6EE8-41C6-BCEC-24E00E288E01}"/>
              </a:ext>
            </a:extLst>
          </p:cNvPr>
          <p:cNvSpPr/>
          <p:nvPr/>
        </p:nvSpPr>
        <p:spPr>
          <a:xfrm>
            <a:off x="7511486" y="2660928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A42F660-E6A9-4365-A601-957CC99A9D54}"/>
              </a:ext>
            </a:extLst>
          </p:cNvPr>
          <p:cNvSpPr/>
          <p:nvPr/>
        </p:nvSpPr>
        <p:spPr>
          <a:xfrm>
            <a:off x="8521064" y="2298411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E6D87AD-7DF2-4A55-90AA-221440B04EB9}"/>
              </a:ext>
            </a:extLst>
          </p:cNvPr>
          <p:cNvSpPr/>
          <p:nvPr/>
        </p:nvSpPr>
        <p:spPr>
          <a:xfrm>
            <a:off x="7944885" y="2795880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42CC92-64E1-4B7E-87D0-513CEAB993EE}"/>
              </a:ext>
            </a:extLst>
          </p:cNvPr>
          <p:cNvSpPr/>
          <p:nvPr/>
        </p:nvSpPr>
        <p:spPr>
          <a:xfrm>
            <a:off x="7356573" y="2981936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6DEFF96-E513-47AB-9AE0-5BA7869B3610}"/>
              </a:ext>
            </a:extLst>
          </p:cNvPr>
          <p:cNvSpPr/>
          <p:nvPr/>
        </p:nvSpPr>
        <p:spPr>
          <a:xfrm>
            <a:off x="7715253" y="3185052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49A212-723F-4C04-9073-90EF05E93D21}"/>
              </a:ext>
            </a:extLst>
          </p:cNvPr>
          <p:cNvSpPr/>
          <p:nvPr/>
        </p:nvSpPr>
        <p:spPr>
          <a:xfrm>
            <a:off x="7753182" y="3266360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792AB09-2C87-4699-9B0C-DC72692FF248}"/>
              </a:ext>
            </a:extLst>
          </p:cNvPr>
          <p:cNvSpPr/>
          <p:nvPr/>
        </p:nvSpPr>
        <p:spPr>
          <a:xfrm>
            <a:off x="7581652" y="3522401"/>
            <a:ext cx="75859" cy="7315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389823" y="1941344"/>
            <a:ext cx="3893419" cy="32961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Unbalanced Model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Lower MSE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Residuals skewed towards -1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Less variation in predicted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0DE5B589-3709-4BC4-AB72-F4570091615D}"/>
              </a:ext>
            </a:extLst>
          </p:cNvPr>
          <p:cNvSpPr txBox="1">
            <a:spLocks/>
          </p:cNvSpPr>
          <p:nvPr/>
        </p:nvSpPr>
        <p:spPr>
          <a:xfrm>
            <a:off x="4828674" y="1941344"/>
            <a:ext cx="3893419" cy="3296151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Balanced Model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Higher MSE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Residuals more towards 0 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More variation in predicted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AC1A3-35CD-4505-9890-1F0A4E0589D6}"/>
              </a:ext>
            </a:extLst>
          </p:cNvPr>
          <p:cNvSpPr txBox="1"/>
          <p:nvPr/>
        </p:nvSpPr>
        <p:spPr>
          <a:xfrm>
            <a:off x="827363" y="5605017"/>
            <a:ext cx="7530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After more training: Balanced model will likely produce more better results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240EDB-283C-4409-86D2-CCF03F0EC482}"/>
              </a:ext>
            </a:extLst>
          </p:cNvPr>
          <p:cNvSpPr txBox="1"/>
          <p:nvPr/>
        </p:nvSpPr>
        <p:spPr>
          <a:xfrm>
            <a:off x="827363" y="580595"/>
            <a:ext cx="7530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Which Model? </a:t>
            </a:r>
          </a:p>
          <a:p>
            <a:pPr algn="ctr"/>
            <a:r>
              <a:rPr lang="en-US" sz="36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Unbalanced or Balanced?</a:t>
            </a:r>
          </a:p>
        </p:txBody>
      </p:sp>
    </p:spTree>
    <p:extLst>
      <p:ext uri="{BB962C8B-B14F-4D97-AF65-F5344CB8AC3E}">
        <p14:creationId xmlns:p14="http://schemas.microsoft.com/office/powerpoint/2010/main" val="397583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Attacks are glorified in the media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Shark attacks do not occur as frequently as portrayed by pop culture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No current research on the </a:t>
            </a:r>
            <a:r>
              <a:rPr lang="en-US" sz="3200" dirty="0" err="1">
                <a:sym typeface="Wingdings" panose="05000000000000000000" pitchFamily="2" charset="2"/>
              </a:rPr>
              <a:t>spatio</a:t>
            </a:r>
            <a:r>
              <a:rPr lang="en-US" sz="3200" dirty="0">
                <a:sym typeface="Wingdings" panose="05000000000000000000" pitchFamily="2" charset="2"/>
              </a:rPr>
              <a:t>-temporal overlap between White Sharks (</a:t>
            </a:r>
            <a:r>
              <a:rPr lang="en-US" sz="3200" i="1" dirty="0"/>
              <a:t>Carcharodon </a:t>
            </a:r>
            <a:r>
              <a:rPr lang="en-US" sz="3200" i="1" dirty="0" err="1"/>
              <a:t>carcharias</a:t>
            </a:r>
            <a:r>
              <a:rPr lang="en-US" sz="3200" i="1" dirty="0"/>
              <a:t>) </a:t>
            </a:r>
            <a:r>
              <a:rPr lang="en-US" sz="3200" dirty="0"/>
              <a:t>and beach recreationalists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074" name="Picture 2" descr="Image result for jaws image">
            <a:extLst>
              <a:ext uri="{FF2B5EF4-FFF2-40B4-BE49-F238E27FC236}">
                <a16:creationId xmlns:a16="http://schemas.microsoft.com/office/drawing/2014/main" id="{42E59EE6-2CC9-4F6A-81FB-270F3254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97" y="2677330"/>
            <a:ext cx="1557061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ews article shark attack">
            <a:extLst>
              <a:ext uri="{FF2B5EF4-FFF2-40B4-BE49-F238E27FC236}">
                <a16:creationId xmlns:a16="http://schemas.microsoft.com/office/drawing/2014/main" id="{7023DD95-7CA6-4F3F-BC6F-5CA8E04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" y="2677331"/>
            <a:ext cx="3756419" cy="22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ws article shark attack">
            <a:extLst>
              <a:ext uri="{FF2B5EF4-FFF2-40B4-BE49-F238E27FC236}">
                <a16:creationId xmlns:a16="http://schemas.microsoft.com/office/drawing/2014/main" id="{0D171DBD-E1C5-401C-8CE4-47ABA8E0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6" y="2677331"/>
            <a:ext cx="2948934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1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77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Summary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Models performed relatively well on identifying the number of humans in an image.</a:t>
            </a:r>
          </a:p>
          <a:p>
            <a:pPr marL="0" indent="0" algn="ctr">
              <a:buNone/>
            </a:pP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Purpose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Less time labeling and sorting images with humans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More time running more sophisticated analyses</a:t>
            </a:r>
          </a:p>
          <a:p>
            <a:pPr marL="0" indent="0" algn="ctr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i="1" dirty="0">
                <a:sym typeface="Wingdings" panose="05000000000000000000" pitchFamily="2" charset="2"/>
              </a:rPr>
              <a:t>Audience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Direct benefits for students in the CSULB Shark Lab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Indirect benefits for researchers who have similar data and are trying to answer similar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0969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Drone Technology in Marine Biology: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Increasingly popular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Allows observation of animals without influencing their behavior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Caveats: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Amount of footage increases substantially with each drone flight</a:t>
            </a:r>
          </a:p>
          <a:p>
            <a:r>
              <a:rPr lang="en-US" sz="3200" dirty="0">
                <a:sym typeface="Wingdings" panose="05000000000000000000" pitchFamily="2" charset="2"/>
              </a:rPr>
              <a:t>Need a fast way to identify whether humans are present in a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85A14C-987A-4ADA-9294-837B5ABC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0"/>
            <a:ext cx="3008811" cy="22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0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Use a Deep Neural Network to identify how many people are present in each drone still image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with similar problems or who are trying to answer similar research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17BA-A50B-473E-828C-0B250440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95904" y="2823753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F7B690-7436-490B-9485-F9C1EA26D05C}"/>
              </a:ext>
            </a:extLst>
          </p:cNvPr>
          <p:cNvSpPr/>
          <p:nvPr/>
        </p:nvSpPr>
        <p:spPr>
          <a:xfrm>
            <a:off x="4124904" y="284661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E35AB8-090E-4F8B-9632-3476935F271A}"/>
              </a:ext>
            </a:extLst>
          </p:cNvPr>
          <p:cNvSpPr/>
          <p:nvPr/>
        </p:nvSpPr>
        <p:spPr>
          <a:xfrm>
            <a:off x="4124904" y="345186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1A807D-70F7-4F2E-9B4D-F1644E124A2C}"/>
              </a:ext>
            </a:extLst>
          </p:cNvPr>
          <p:cNvSpPr/>
          <p:nvPr/>
        </p:nvSpPr>
        <p:spPr>
          <a:xfrm>
            <a:off x="4124904" y="405710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EB5CC-22C3-452F-874A-FCD1517A3320}"/>
              </a:ext>
            </a:extLst>
          </p:cNvPr>
          <p:cNvSpPr/>
          <p:nvPr/>
        </p:nvSpPr>
        <p:spPr>
          <a:xfrm>
            <a:off x="5294576" y="266319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E409C-D537-4C58-9F85-F60ABE8E3AA9}"/>
              </a:ext>
            </a:extLst>
          </p:cNvPr>
          <p:cNvSpPr/>
          <p:nvPr/>
        </p:nvSpPr>
        <p:spPr>
          <a:xfrm>
            <a:off x="5294576" y="323221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8CF82B-4E8F-489F-8494-F7C76B55D60D}"/>
              </a:ext>
            </a:extLst>
          </p:cNvPr>
          <p:cNvSpPr/>
          <p:nvPr/>
        </p:nvSpPr>
        <p:spPr>
          <a:xfrm>
            <a:off x="5286956" y="380461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10CBCE-1CD4-4584-9DBE-01C36B1A709F}"/>
              </a:ext>
            </a:extLst>
          </p:cNvPr>
          <p:cNvSpPr/>
          <p:nvPr/>
        </p:nvSpPr>
        <p:spPr>
          <a:xfrm>
            <a:off x="5294576" y="441512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F0BA3-F02E-4BD1-AE09-D59844FE0FA1}"/>
              </a:ext>
            </a:extLst>
          </p:cNvPr>
          <p:cNvCxnSpPr>
            <a:stCxn id="6" idx="3"/>
          </p:cNvCxnSpPr>
          <p:nvPr/>
        </p:nvCxnSpPr>
        <p:spPr>
          <a:xfrm flipV="1">
            <a:off x="2727260" y="293805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DFC64-158E-4DCE-B694-4114F59007A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7260" y="354330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DBB826-9142-4C25-B8EC-6A1F26387C50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727260" y="358357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073EFB-C46E-40F9-86B3-25E585E9163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07784" y="275463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C7B240-CF7D-43E4-AD37-5ABF4D0940B4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4307784" y="293805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BA45-D17E-47EB-A17A-3D03D1B80FE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07784" y="293805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93C940-61D6-482D-A23D-C52B9F0C286C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307784" y="293169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B87783-20C5-499C-AF08-E8D353E16AA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4307784" y="275463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64687-DF82-4770-8716-E79F5790899A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307784" y="332365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BCF921-54DC-4444-9B6F-B3C9CD0651BC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307784" y="354330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EDAFF3-7D7A-425E-A11F-E2D800403F4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307784" y="354330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DB75E6-2797-47CD-9BB1-FE6CE3F76A89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flipV="1">
            <a:off x="4281002" y="275463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DA026A-5489-4F15-BBDA-3C97AAE498B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7784" y="332365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CC3B9F-5177-4CFB-83C8-18D1AAD0252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307784" y="389605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1A53FC-3915-4761-A8BD-D09AED5A262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307784" y="414854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9B21BD-1A8D-425A-9F15-A458857AFB47}"/>
              </a:ext>
            </a:extLst>
          </p:cNvPr>
          <p:cNvCxnSpPr>
            <a:cxnSpLocks/>
            <a:stCxn id="9" idx="6"/>
            <a:endCxn id="63" idx="1"/>
          </p:cNvCxnSpPr>
          <p:nvPr/>
        </p:nvCxnSpPr>
        <p:spPr>
          <a:xfrm>
            <a:off x="5477456" y="275463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B44AB9-52EE-46E6-83AB-FEFBCB023E8B}"/>
              </a:ext>
            </a:extLst>
          </p:cNvPr>
          <p:cNvSpPr txBox="1"/>
          <p:nvPr/>
        </p:nvSpPr>
        <p:spPr>
          <a:xfrm>
            <a:off x="6762818" y="3282633"/>
            <a:ext cx="15632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11 humans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0CF7D5-3698-4E7B-BCF9-1B825D298A61}"/>
              </a:ext>
            </a:extLst>
          </p:cNvPr>
          <p:cNvCxnSpPr>
            <a:cxnSpLocks/>
            <a:stCxn id="10" idx="6"/>
            <a:endCxn id="63" idx="1"/>
          </p:cNvCxnSpPr>
          <p:nvPr/>
        </p:nvCxnSpPr>
        <p:spPr>
          <a:xfrm>
            <a:off x="5477456" y="332365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36DA28-3D5D-4994-9DEA-B66EECBC22BB}"/>
              </a:ext>
            </a:extLst>
          </p:cNvPr>
          <p:cNvCxnSpPr>
            <a:cxnSpLocks/>
            <a:stCxn id="11" idx="6"/>
            <a:endCxn id="63" idx="1"/>
          </p:cNvCxnSpPr>
          <p:nvPr/>
        </p:nvCxnSpPr>
        <p:spPr>
          <a:xfrm flipV="1">
            <a:off x="5469836" y="351346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17E9CA-B3AE-4F1E-96D2-E10A07A83F2C}"/>
              </a:ext>
            </a:extLst>
          </p:cNvPr>
          <p:cNvCxnSpPr>
            <a:cxnSpLocks/>
            <a:stCxn id="12" idx="6"/>
            <a:endCxn id="63" idx="1"/>
          </p:cNvCxnSpPr>
          <p:nvPr/>
        </p:nvCxnSpPr>
        <p:spPr>
          <a:xfrm flipV="1">
            <a:off x="5477456" y="351346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4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2,465 drone images (3840 x 2160 px) from CSU Long Beach Shark 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Surveys along beaches in Southern California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Include footage of: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Beach Recreationalists: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Walking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Swimming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Paddle boarding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Surfing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Kayaking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White Sharks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Other marine animals</a:t>
            </a:r>
          </a:p>
        </p:txBody>
      </p:sp>
      <p:pic>
        <p:nvPicPr>
          <p:cNvPr id="4098" name="Picture 2" descr="Image result for beach recreationalists">
            <a:extLst>
              <a:ext uri="{FF2B5EF4-FFF2-40B4-BE49-F238E27FC236}">
                <a16:creationId xmlns:a16="http://schemas.microsoft.com/office/drawing/2014/main" id="{6658E797-1DDE-4FB2-ACFD-2EE310B3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05752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6DB7D-34AA-41AF-951C-12DA0D95D496}"/>
              </a:ext>
            </a:extLst>
          </p:cNvPr>
          <p:cNvSpPr txBox="1"/>
          <p:nvPr/>
        </p:nvSpPr>
        <p:spPr>
          <a:xfrm>
            <a:off x="7252694" y="5931504"/>
            <a:ext cx="18341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Scenic Sotheby’s International Realty</a:t>
            </a:r>
          </a:p>
        </p:txBody>
      </p:sp>
    </p:spTree>
    <p:extLst>
      <p:ext uri="{BB962C8B-B14F-4D97-AF65-F5344CB8AC3E}">
        <p14:creationId xmlns:p14="http://schemas.microsoft.com/office/powerpoint/2010/main" val="4151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ym typeface="Wingdings" panose="05000000000000000000" pitchFamily="2" charset="2"/>
              </a:rPr>
              <a:t>Images resized (960 x 540 px) to make labeling easier</a:t>
            </a:r>
          </a:p>
          <a:p>
            <a:r>
              <a:rPr lang="en-US" sz="3000" dirty="0">
                <a:sym typeface="Wingdings" panose="05000000000000000000" pitchFamily="2" charset="2"/>
              </a:rPr>
              <a:t>Manual labeling by placing dots on locations of humans</a:t>
            </a:r>
          </a:p>
          <a:p>
            <a:endParaRPr lang="en-US" sz="3000" dirty="0">
              <a:sym typeface="Wingdings" panose="05000000000000000000" pitchFamily="2" charset="2"/>
            </a:endParaRPr>
          </a:p>
          <a:p>
            <a:endParaRPr lang="en-US" sz="3000" dirty="0">
              <a:sym typeface="Wingdings" panose="05000000000000000000" pitchFamily="2" charset="2"/>
            </a:endParaRPr>
          </a:p>
          <a:p>
            <a:endParaRPr lang="en-US" sz="3000" dirty="0">
              <a:sym typeface="Wingdings" panose="05000000000000000000" pitchFamily="2" charset="2"/>
            </a:endParaRPr>
          </a:p>
          <a:p>
            <a:endParaRPr lang="en-US" sz="3000" dirty="0">
              <a:sym typeface="Wingdings" panose="05000000000000000000" pitchFamily="2" charset="2"/>
            </a:endParaRPr>
          </a:p>
          <a:p>
            <a:endParaRPr lang="en-US" sz="3000" dirty="0">
              <a:sym typeface="Wingdings" panose="05000000000000000000" pitchFamily="2" charset="2"/>
            </a:endParaRPr>
          </a:p>
          <a:p>
            <a:r>
              <a:rPr lang="en-US" sz="3000" dirty="0">
                <a:sym typeface="Wingdings" panose="05000000000000000000" pitchFamily="2" charset="2"/>
              </a:rPr>
              <a:t> Labeled images saved in black and white</a:t>
            </a:r>
          </a:p>
          <a:p>
            <a:r>
              <a:rPr lang="en-US" sz="3000" dirty="0">
                <a:sym typeface="Wingdings" panose="05000000000000000000" pitchFamily="2" charset="2"/>
              </a:rPr>
              <a:t>Number of humans generated via </a:t>
            </a:r>
            <a:r>
              <a:rPr lang="en-US" sz="3000" i="1" dirty="0" err="1">
                <a:sym typeface="Wingdings" panose="05000000000000000000" pitchFamily="2" charset="2"/>
              </a:rPr>
              <a:t>skimage</a:t>
            </a:r>
            <a:r>
              <a:rPr lang="en-US" sz="3000" i="1" dirty="0">
                <a:sym typeface="Wingdings" panose="05000000000000000000" pitchFamily="2" charset="2"/>
              </a:rPr>
              <a:t> </a:t>
            </a:r>
            <a:r>
              <a:rPr lang="en-US" sz="3000" i="1" dirty="0" err="1">
                <a:sym typeface="Wingdings" panose="05000000000000000000" pitchFamily="2" charset="2"/>
              </a:rPr>
              <a:t>measure.label</a:t>
            </a:r>
            <a:endParaRPr lang="en-US" sz="3000" i="1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Labeling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39FA1C-F94E-4B90-9B87-399FE0DEC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04799" y="241273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A1700F-C56F-4DE4-9DDC-5D2D28A7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290266" y="241273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BD6A6D-43B5-4B31-8470-03AEAE52C1AF}"/>
              </a:ext>
            </a:extLst>
          </p:cNvPr>
          <p:cNvSpPr/>
          <p:nvPr/>
        </p:nvSpPr>
        <p:spPr>
          <a:xfrm>
            <a:off x="5295900" y="28499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289DC-0663-4FE0-BB3D-4C12BCB0EDB4}"/>
              </a:ext>
            </a:extLst>
          </p:cNvPr>
          <p:cNvSpPr/>
          <p:nvPr/>
        </p:nvSpPr>
        <p:spPr>
          <a:xfrm>
            <a:off x="4876800" y="414538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DD22CE-90FE-47ED-B169-398BC932420E}"/>
              </a:ext>
            </a:extLst>
          </p:cNvPr>
          <p:cNvSpPr/>
          <p:nvPr/>
        </p:nvSpPr>
        <p:spPr>
          <a:xfrm>
            <a:off x="5057775" y="442161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1D57-D5B3-4035-A10E-8C31244955FE}"/>
              </a:ext>
            </a:extLst>
          </p:cNvPr>
          <p:cNvSpPr/>
          <p:nvPr/>
        </p:nvSpPr>
        <p:spPr>
          <a:xfrm>
            <a:off x="8258175" y="28499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672B3-B9EE-4656-AE08-FE89E896E792}"/>
              </a:ext>
            </a:extLst>
          </p:cNvPr>
          <p:cNvSpPr/>
          <p:nvPr/>
        </p:nvSpPr>
        <p:spPr>
          <a:xfrm>
            <a:off x="7839075" y="41453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D9989-55B1-48D2-8D08-B6D3289D16B7}"/>
              </a:ext>
            </a:extLst>
          </p:cNvPr>
          <p:cNvSpPr/>
          <p:nvPr/>
        </p:nvSpPr>
        <p:spPr>
          <a:xfrm>
            <a:off x="8020050" y="44216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F30E3-C067-461A-BE18-140D75353038}"/>
              </a:ext>
            </a:extLst>
          </p:cNvPr>
          <p:cNvSpPr/>
          <p:nvPr/>
        </p:nvSpPr>
        <p:spPr>
          <a:xfrm>
            <a:off x="6275733" y="2412732"/>
            <a:ext cx="2563468" cy="223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68F101-BB2E-4F84-8F2F-1BEE33552D96}"/>
              </a:ext>
            </a:extLst>
          </p:cNvPr>
          <p:cNvCxnSpPr>
            <a:cxnSpLocks/>
            <a:stCxn id="5122" idx="3"/>
            <a:endCxn id="7" idx="1"/>
          </p:cNvCxnSpPr>
          <p:nvPr/>
        </p:nvCxnSpPr>
        <p:spPr>
          <a:xfrm>
            <a:off x="2868267" y="353147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F2C3F-0D12-4CAF-9C6C-C425406D1112}"/>
              </a:ext>
            </a:extLst>
          </p:cNvPr>
          <p:cNvCxnSpPr>
            <a:cxnSpLocks/>
          </p:cNvCxnSpPr>
          <p:nvPr/>
        </p:nvCxnSpPr>
        <p:spPr>
          <a:xfrm>
            <a:off x="5853734" y="353147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6B7F10-E5FD-4027-9DE7-9EE37F48FE7C}"/>
              </a:ext>
            </a:extLst>
          </p:cNvPr>
          <p:cNvSpPr txBox="1"/>
          <p:nvPr/>
        </p:nvSpPr>
        <p:spPr>
          <a:xfrm>
            <a:off x="1024889" y="463818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3106A-7F87-4181-8CFE-14A0A6D91B96}"/>
              </a:ext>
            </a:extLst>
          </p:cNvPr>
          <p:cNvSpPr txBox="1"/>
          <p:nvPr/>
        </p:nvSpPr>
        <p:spPr>
          <a:xfrm>
            <a:off x="3681019" y="465021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Labeling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CA0A4-939B-49ED-92AE-9CBB20228115}"/>
              </a:ext>
            </a:extLst>
          </p:cNvPr>
          <p:cNvSpPr txBox="1"/>
          <p:nvPr/>
        </p:nvSpPr>
        <p:spPr>
          <a:xfrm>
            <a:off x="6791925" y="4638184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Image</a:t>
            </a:r>
          </a:p>
        </p:txBody>
      </p:sp>
    </p:spTree>
    <p:extLst>
      <p:ext uri="{BB962C8B-B14F-4D97-AF65-F5344CB8AC3E}">
        <p14:creationId xmlns:p14="http://schemas.microsoft.com/office/powerpoint/2010/main" val="30955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Resized Images cut into 25 smaller images (192 x 108 px)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Increase model efficiency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images changed to grayscale/HSV to increase color contrast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Slicing and Contrast Editing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D682AE2-DCB6-4904-9F8E-F87C710E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1950" r="955" b="4734"/>
          <a:stretch/>
        </p:blipFill>
        <p:spPr bwMode="auto">
          <a:xfrm>
            <a:off x="213360" y="3283634"/>
            <a:ext cx="5798977" cy="3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709CE48-658A-42C0-BF46-59D0D5C8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551519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936991F-A6BE-41A3-A00C-28255519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439021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EBE9AF66-E525-47EA-984B-60E30CE2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3265239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D4CD01-FE86-472E-ABAE-B442F3CCEDD0}"/>
              </a:ext>
            </a:extLst>
          </p:cNvPr>
          <p:cNvSpPr/>
          <p:nvPr/>
        </p:nvSpPr>
        <p:spPr>
          <a:xfrm>
            <a:off x="1334077" y="5191467"/>
            <a:ext cx="1191237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06950-0811-4354-B839-FB1DC1905281}"/>
              </a:ext>
            </a:extLst>
          </p:cNvPr>
          <p:cNvSpPr/>
          <p:nvPr/>
        </p:nvSpPr>
        <p:spPr>
          <a:xfrm>
            <a:off x="2525314" y="5191467"/>
            <a:ext cx="1182848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E02C-191E-43BC-9688-DCAEADF19F57}"/>
              </a:ext>
            </a:extLst>
          </p:cNvPr>
          <p:cNvSpPr/>
          <p:nvPr/>
        </p:nvSpPr>
        <p:spPr>
          <a:xfrm>
            <a:off x="213360" y="5191467"/>
            <a:ext cx="1120716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6D0223-3F38-4C6A-B2FE-29380819F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08162" y="5600700"/>
            <a:ext cx="2677398" cy="428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B2E8A-350B-4527-ABB7-A653F4D83CBF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flipV="1">
            <a:off x="1929696" y="4904564"/>
            <a:ext cx="4455864" cy="286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6694B-FE02-44BB-B873-AD6204689BD6}"/>
              </a:ext>
            </a:extLst>
          </p:cNvPr>
          <p:cNvCxnSpPr>
            <a:cxnSpLocks/>
            <a:stCxn id="28" idx="0"/>
            <a:endCxn id="25" idx="1"/>
          </p:cNvCxnSpPr>
          <p:nvPr/>
        </p:nvCxnSpPr>
        <p:spPr>
          <a:xfrm flipV="1">
            <a:off x="773718" y="3779589"/>
            <a:ext cx="5611842" cy="1411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3D04-515E-49F1-B72E-4A20F8D377E5}"/>
              </a:ext>
            </a:extLst>
          </p:cNvPr>
          <p:cNvSpPr/>
          <p:nvPr/>
        </p:nvSpPr>
        <p:spPr>
          <a:xfrm>
            <a:off x="133350" y="714375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5610225" y="1083511"/>
            <a:ext cx="3329940" cy="1868806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images with humans present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Most with ≤ 7 humans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Methods/Results: Exploratory Data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0FF5B6-76F0-4327-A99F-8B1141F3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14375"/>
            <a:ext cx="5317636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2EC828-FC51-4274-826B-7C5ADB330355}"/>
              </a:ext>
            </a:extLst>
          </p:cNvPr>
          <p:cNvSpPr txBox="1">
            <a:spLocks/>
          </p:cNvSpPr>
          <p:nvPr/>
        </p:nvSpPr>
        <p:spPr>
          <a:xfrm>
            <a:off x="133350" y="4188231"/>
            <a:ext cx="3667125" cy="222885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large images </a:t>
            </a:r>
            <a:r>
              <a:rPr lang="en-US" sz="3200">
                <a:sym typeface="Wingdings" panose="05000000000000000000" pitchFamily="2" charset="2"/>
              </a:rPr>
              <a:t>yielded 13,025 </a:t>
            </a:r>
            <a:r>
              <a:rPr lang="en-US" sz="3200" dirty="0">
                <a:sym typeface="Wingdings" panose="05000000000000000000" pitchFamily="2" charset="2"/>
              </a:rPr>
              <a:t>smaller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~90% had 0 people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~7% had one person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D7207-FD03-4EFB-9C67-59F8A11AF05E}"/>
              </a:ext>
            </a:extLst>
          </p:cNvPr>
          <p:cNvSpPr/>
          <p:nvPr/>
        </p:nvSpPr>
        <p:spPr>
          <a:xfrm>
            <a:off x="3743325" y="3833812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7DF0DC-10AB-4C5B-AC16-F732E1A5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06" y="3833812"/>
            <a:ext cx="5317639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7DD036-DCCF-47DD-B810-1632A8FA8DDE}"/>
              </a:ext>
            </a:extLst>
          </p:cNvPr>
          <p:cNvSpPr txBox="1"/>
          <p:nvPr/>
        </p:nvSpPr>
        <p:spPr>
          <a:xfrm>
            <a:off x="0" y="362244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5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Split into training (0.8) and testing data (0.2)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Training data then split into training (0.8) and validation (0.2)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Generator: Grabs groups of images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Batch Size = 10 (default)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Yields: (pixel values, number of people)</a:t>
            </a: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Model Selection: Brute Force Method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Tried many models and chose best performing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Best = lowest mean squared error for training and testing</a:t>
            </a:r>
          </a:p>
          <a:p>
            <a:pPr lvl="1"/>
            <a:endParaRPr lang="en-US" sz="28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Convolutional Neural Networks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276C029-BB2C-4647-8555-B503B8562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593527" y="3570917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3E1E04F-2B0D-470C-9E3A-20DB837AD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745927" y="3723317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8D73DE9-6BB8-43A0-84E1-656F46F5A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898327" y="3875717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CEF5FFD-70B8-4AFF-8690-304743A83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050727" y="4028117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1D4B6A-F281-42F0-8DCE-0129D17C0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203127" y="4180517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59E50F3-7F64-44E2-8B0E-1883F22DD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537318" y="4216562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07E4810-2E96-4C53-A312-441069A7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689718" y="4368962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29E78DA-91FE-4531-A234-731BAB7F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842118" y="4521362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EF561F3-1C72-47D1-85BD-F6E55045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1994518" y="4673762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F1282F9-0FE3-427E-B1B3-C3BC0706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2146918" y="4826162"/>
            <a:ext cx="598791" cy="447953"/>
          </a:xfrm>
          <a:prstGeom prst="rect">
            <a:avLst/>
          </a:prstGeom>
          <a:ln w="9525" cap="sq">
            <a:solidFill>
              <a:schemeClr val="tx2">
                <a:lumMod val="2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BFE265-DBA8-45A0-94DE-978733D0D8BC}"/>
              </a:ext>
            </a:extLst>
          </p:cNvPr>
          <p:cNvCxnSpPr/>
          <p:nvPr/>
        </p:nvCxnSpPr>
        <p:spPr>
          <a:xfrm>
            <a:off x="3061983" y="4476070"/>
            <a:ext cx="15267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D021D1F-E9A4-4635-A18C-054C0DD1B117}"/>
              </a:ext>
            </a:extLst>
          </p:cNvPr>
          <p:cNvSpPr/>
          <p:nvPr/>
        </p:nvSpPr>
        <p:spPr>
          <a:xfrm>
            <a:off x="5175513" y="3694505"/>
            <a:ext cx="1096025" cy="14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[20,34,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r>
              <a:rPr lang="en-US" dirty="0"/>
              <a:t>123, 345]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B5FC2C-54F5-4D74-825C-C33C60E9767D}"/>
              </a:ext>
            </a:extLst>
          </p:cNvPr>
          <p:cNvSpPr/>
          <p:nvPr/>
        </p:nvSpPr>
        <p:spPr>
          <a:xfrm>
            <a:off x="6426877" y="3694504"/>
            <a:ext cx="679508" cy="147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[0,0,…</a:t>
            </a:r>
          </a:p>
          <a:p>
            <a:pPr algn="ctr"/>
            <a:r>
              <a:rPr lang="en-US" dirty="0"/>
              <a:t>3,5]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78A4F86E-C62D-436A-B9C6-03F9222242AA}"/>
              </a:ext>
            </a:extLst>
          </p:cNvPr>
          <p:cNvSpPr/>
          <p:nvPr/>
        </p:nvSpPr>
        <p:spPr>
          <a:xfrm>
            <a:off x="4803568" y="3744701"/>
            <a:ext cx="2679414" cy="137882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76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1065</Words>
  <Application>Microsoft Office PowerPoint</Application>
  <PresentationFormat>On-screen Show (4:3)</PresentationFormat>
  <Paragraphs>276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Identifying Humans in Drone Footage from Local Beaches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Humans in Drone Footage from Local Beaches</dc:title>
  <dc:creator>User</dc:creator>
  <cp:lastModifiedBy>Echelle Burns</cp:lastModifiedBy>
  <cp:revision>23</cp:revision>
  <dcterms:created xsi:type="dcterms:W3CDTF">2020-02-06T22:46:41Z</dcterms:created>
  <dcterms:modified xsi:type="dcterms:W3CDTF">2020-02-15T00:42:01Z</dcterms:modified>
</cp:coreProperties>
</file>